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  <p:sldMasterId id="2147483878" r:id="rId2"/>
    <p:sldMasterId id="2147483890" r:id="rId3"/>
  </p:sldMasterIdLst>
  <p:notesMasterIdLst>
    <p:notesMasterId r:id="rId13"/>
  </p:notesMasterIdLst>
  <p:handoutMasterIdLst>
    <p:handoutMasterId r:id="rId14"/>
  </p:handoutMasterIdLst>
  <p:sldIdLst>
    <p:sldId id="405" r:id="rId4"/>
    <p:sldId id="410" r:id="rId5"/>
    <p:sldId id="406" r:id="rId6"/>
    <p:sldId id="381" r:id="rId7"/>
    <p:sldId id="382" r:id="rId8"/>
    <p:sldId id="411" r:id="rId9"/>
    <p:sldId id="407" r:id="rId10"/>
    <p:sldId id="408" r:id="rId11"/>
    <p:sldId id="383" r:id="rId12"/>
  </p:sldIdLst>
  <p:sldSz cx="12192000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Donnerer" initials="DD" lastIdx="3" clrIdx="0">
    <p:extLst>
      <p:ext uri="{19B8F6BF-5375-455C-9EA6-DF929625EA0E}">
        <p15:presenceInfo xmlns:p15="http://schemas.microsoft.com/office/powerpoint/2012/main" userId="David Donnerer" providerId="None"/>
      </p:ext>
    </p:extLst>
  </p:cmAuthor>
  <p:cmAuthor id="2" name="Frédéric Boyer" initials="FB" lastIdx="1" clrIdx="1">
    <p:extLst>
      <p:ext uri="{19B8F6BF-5375-455C-9EA6-DF929625EA0E}">
        <p15:presenceInfo xmlns:p15="http://schemas.microsoft.com/office/powerpoint/2012/main" userId="S-1-5-21-744015180-986839872-2625362794-1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57"/>
    <a:srgbClr val="FEDA3B"/>
    <a:srgbClr val="58B6AE"/>
    <a:srgbClr val="B7C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5481" autoAdjust="0"/>
  </p:normalViewPr>
  <p:slideViewPr>
    <p:cSldViewPr snapToGrid="0">
      <p:cViewPr varScale="1">
        <p:scale>
          <a:sx n="94" d="100"/>
          <a:sy n="94" d="100"/>
        </p:scale>
        <p:origin x="13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85C458-973F-4CD6-9355-6DE70B8A0D6C}" type="datetime1">
              <a:rPr lang="fr-FR" smtClean="0"/>
              <a:t>12/04/2021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2D3765-E299-4A54-8DAF-40715993522A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539446-6953-447E-A4E3-E7CFBF870046}" type="slidenum">
              <a:rPr lang="fr-FR" noProof="0" smtClean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293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539446-6953-447E-A4E3-E7CFBF870046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3767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539446-6953-447E-A4E3-E7CFBF870046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14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au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ciel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6" name="eau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au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 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 rtl="0">
              <a:defRPr sz="6000"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BC880-3F75-47D6-834D-5D37D56C2106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5B5B3-E29A-4F25-97AF-2305BC408517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CAC4D07-8858-4696-9E80-8CC1AD5021BC}" type="datetimeFigureOut">
              <a:rPr lang="fr-FR" smtClean="0"/>
              <a:t>12/04/2021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D18-D4F3-45BA-84E7-190D89B04D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64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91DEAA-409B-49F4-B2B9-2A8B267D9D5E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798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57039C-833C-4AD1-8B8F-C2806F2EEA28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00697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DB1787-87B8-4A67-BF57-350B14A7EA35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30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67729-38BF-46F1-A56E-82CC8EC2022B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703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57039C-833C-4AD1-8B8F-C2806F2EEA28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228772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3772F6-4139-455B-AE97-FC0BB3E87AE5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27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27E480-657E-488A-B541-F97122977A6A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1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91DEAA-409B-49F4-B2B9-2A8B267D9D5E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6DEA04-0764-4B96-83BF-28BB441A38B9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1BC880-3F75-47D6-834D-5D37D56C2106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385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D5B5B3-E29A-4F25-97AF-2305BC408517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3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 rtl="0">
              <a:defRPr sz="6000" b="0"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78A33-8B0E-405E-8687-CE4C46D495EA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DB1787-87B8-4A67-BF57-350B14A7EA35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 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267729-38BF-46F1-A56E-82CC8EC2022B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5DDE4-2EAA-4E42-B310-10C82BE0789E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el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3772F6-4139-455B-AE97-FC0BB3E87AE5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200" b="0"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27E480-657E-488A-B541-F97122977A6A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6DEA04-0764-4B96-83BF-28BB441A38B9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fr-FR" noProof="0"/>
          </a:p>
        </p:txBody>
      </p:sp>
      <p:sp>
        <p:nvSpPr>
          <p:cNvPr id="8" name="eau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9" name="eau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eau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257039C-833C-4AD1-8B8F-C2806F2EEA28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257039C-833C-4AD1-8B8F-C2806F2EEA28}" type="datetime1">
              <a:rPr lang="fr-FR" noProof="0" smtClean="0"/>
              <a:t>12/04/2021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loriane.Bernardot\Desktop\final\final\model_power_point\model_ppt_bonne_dimension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1573" cy="6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F2DF-9D2C-466C-8F26-332C9C1A62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16B1-1B7D-4121-82F4-F2C8A6E8AC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1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cler.org/wp-content/uploads/2017/01/publication_vers_des_villes_100_enr-web.pdf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energy-cities.eu/fr/publications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ler.org/mieux-maitriser-le-developpement-enr-sur-son-territoire-mode-demploi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energie-partagee.org/publi-collectivite-202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crypterlenergie.org/un-systeme-electrique-alimente-a-100-par-les-energies-renouvelables-est-il-techniquement-possible-en-france" TargetMode="External"/><Relationship Id="rId2" Type="http://schemas.openxmlformats.org/officeDocument/2006/relationships/hyperlink" Target="https://reseauactionclimat.org/nouveau-rapport-de-laie-et-de-rte-un-mix-electrique-100-renouvelable-en-france-cest-possible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ademe.fr/mix-gaz-100-renouvelable-2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332" y="7430"/>
            <a:ext cx="9720072" cy="1499616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sz="3900" b="1" dirty="0"/>
              <a:t>WEBINAIRE - Villes 100% ENR : </a:t>
            </a:r>
            <a:br>
              <a:rPr lang="fr-FR" sz="3900" b="1" dirty="0"/>
            </a:br>
            <a:r>
              <a:rPr lang="fr-FR" sz="3900" b="1" dirty="0"/>
              <a:t>5 ans après l’accord de Paris, promesse tenue ?</a:t>
            </a:r>
            <a:br>
              <a:rPr lang="fr-FR" sz="3900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0905" y="5339964"/>
            <a:ext cx="2054530" cy="1518036"/>
          </a:xfrm>
          <a:prstGeom prst="rect">
            <a:avLst/>
          </a:prstGeom>
        </p:spPr>
      </p:pic>
      <p:pic>
        <p:nvPicPr>
          <p:cNvPr id="5" name="Imag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332" y="5495925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265" y="5313036"/>
            <a:ext cx="2502870" cy="14066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5855"/>
            <a:ext cx="12171954" cy="45520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318" y="5094677"/>
            <a:ext cx="3118330" cy="1763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833F1A-DE85-B042-B0B2-F2E437B8F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112" y="5659634"/>
            <a:ext cx="2816286" cy="9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QUELQUES MODALITÉS PRATIQUES		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720073" cy="413308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&gt; Format table ronde avec nos 4 </a:t>
            </a:r>
            <a:r>
              <a:rPr lang="fr-FR" dirty="0" err="1"/>
              <a:t>intervenant·es</a:t>
            </a:r>
            <a:r>
              <a:rPr lang="fr-FR" dirty="0"/>
              <a:t> </a:t>
            </a:r>
            <a:r>
              <a:rPr lang="fr-FR" i="1" dirty="0"/>
              <a:t>(préférer affichage galerie)</a:t>
            </a:r>
          </a:p>
          <a:p>
            <a:pPr lvl="0"/>
            <a:r>
              <a:rPr lang="fr-FR" dirty="0"/>
              <a:t>&gt; Echanges sous forme de questions/réponses en fin de séance : un chat est à votre disposition </a:t>
            </a:r>
            <a:r>
              <a:rPr lang="fr-FR" i="1" dirty="0"/>
              <a:t>(utiliser l’espace questions/réponses plutôt que converser)</a:t>
            </a:r>
          </a:p>
          <a:p>
            <a:pPr lvl="0"/>
            <a:r>
              <a:rPr lang="fr-FR" dirty="0"/>
              <a:t>&gt; Des ressources complémentaires en fin de session</a:t>
            </a:r>
          </a:p>
          <a:p>
            <a:pPr lvl="0"/>
            <a:r>
              <a:rPr lang="fr-FR" dirty="0"/>
              <a:t>&gt; Webinaire visible en </a:t>
            </a:r>
            <a:r>
              <a:rPr lang="fr-FR" dirty="0" err="1"/>
              <a:t>replay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6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3512" y="585216"/>
            <a:ext cx="5244030" cy="5253724"/>
          </a:xfrm>
        </p:spPr>
        <p:txBody>
          <a:bodyPr>
            <a:normAutofit fontScale="90000"/>
          </a:bodyPr>
          <a:lstStyle/>
          <a:p>
            <a:r>
              <a:rPr lang="fr-FR" dirty="0"/>
              <a:t>Barcelone, Francfort,  Frederikshavn, Genève Malmö,</a:t>
            </a:r>
            <a:br>
              <a:rPr lang="fr-FR" dirty="0"/>
            </a:br>
            <a:br>
              <a:rPr lang="fr-FR" dirty="0"/>
            </a:br>
            <a:r>
              <a:rPr lang="fr-FR" sz="4000" dirty="0"/>
              <a:t>Grenoble, </a:t>
            </a:r>
            <a:r>
              <a:rPr lang="fr-FR" sz="4000" dirty="0" err="1"/>
              <a:t>bayonNe</a:t>
            </a:r>
            <a:r>
              <a:rPr lang="fr-FR" sz="4000" dirty="0"/>
              <a:t>, </a:t>
            </a:r>
            <a:r>
              <a:rPr lang="fr-FR" sz="4000" dirty="0" err="1"/>
              <a:t>lyon</a:t>
            </a:r>
            <a:r>
              <a:rPr lang="fr-FR" sz="4000" dirty="0"/>
              <a:t> , Saint-Étienne, Nantes, Lorient, </a:t>
            </a:r>
            <a:r>
              <a:rPr lang="fr-FR" sz="4000" dirty="0" err="1"/>
              <a:t>brest</a:t>
            </a:r>
            <a:r>
              <a:rPr lang="fr-FR" sz="4000" dirty="0"/>
              <a:t>, Bordeaux, RENNES, 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Occitanie, </a:t>
            </a:r>
            <a:r>
              <a:rPr lang="fr-FR" sz="4000" dirty="0" err="1"/>
              <a:t>ILE-DE-France</a:t>
            </a:r>
            <a:r>
              <a:rPr lang="fr-FR" sz="4000" dirty="0"/>
              <a:t>, AURA,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ETC.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19" y="148726"/>
            <a:ext cx="4697868" cy="6622033"/>
          </a:xfrm>
        </p:spPr>
      </p:pic>
    </p:spTree>
    <p:extLst>
      <p:ext uri="{BB962C8B-B14F-4D97-AF65-F5344CB8AC3E}">
        <p14:creationId xmlns:p14="http://schemas.microsoft.com/office/powerpoint/2010/main" val="29786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Recommandations – 5 directions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720073" cy="4133088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&gt;</a:t>
            </a:r>
            <a:r>
              <a:rPr lang="fr-FR" dirty="0"/>
              <a:t> </a:t>
            </a:r>
            <a:r>
              <a:rPr lang="fr-FR" b="1" dirty="0"/>
              <a:t>Prospective</a:t>
            </a:r>
            <a:r>
              <a:rPr lang="fr-FR" dirty="0"/>
              <a:t> : Intégrer le 100% énergies renouvelables parmi des enjeux plus vastes</a:t>
            </a:r>
          </a:p>
          <a:p>
            <a:pPr lvl="0"/>
            <a:r>
              <a:rPr lang="fr-FR" b="1" dirty="0"/>
              <a:t>&gt; Lien urbain-rural</a:t>
            </a:r>
            <a:r>
              <a:rPr lang="fr-FR" dirty="0"/>
              <a:t> : Mettre en œuvre la coopération des agglomérations avec les territoires ruraux alentours</a:t>
            </a:r>
          </a:p>
          <a:p>
            <a:pPr lvl="0"/>
            <a:r>
              <a:rPr lang="fr-FR" b="1" dirty="0"/>
              <a:t>&gt; Actions concrètes</a:t>
            </a:r>
            <a:r>
              <a:rPr lang="fr-FR" dirty="0"/>
              <a:t> : Montrer des réussites avec des projets concrets</a:t>
            </a:r>
          </a:p>
          <a:p>
            <a:pPr lvl="0"/>
            <a:r>
              <a:rPr lang="fr-FR" b="1" dirty="0"/>
              <a:t>&gt; Participation</a:t>
            </a:r>
            <a:r>
              <a:rPr lang="fr-FR" dirty="0"/>
              <a:t> : Inventer de nouveaux modes d’implication de tous les acteurs du territoire</a:t>
            </a:r>
          </a:p>
          <a:p>
            <a:pPr lvl="0"/>
            <a:r>
              <a:rPr lang="fr-FR" b="1" dirty="0"/>
              <a:t>&gt; Animation</a:t>
            </a:r>
            <a:r>
              <a:rPr lang="fr-FR" dirty="0"/>
              <a:t> : Se donner les moyens humains de réussir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9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TABLE RONDE – NOS 4 INTERVENANT·ES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720073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Albane FERRARIS, Géographe-urbaniste en charge de la planification – stratégie climat de la Ville de Genève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Bruno PARIS, Adjoint au Maire de Lorient en charge de l’environnement et de la transition énergétique et Vice-Président de Lorient Agglomération en charge de la transition écologique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Marc HOFFSESS, Adjoint à la Maire de Strasbourg et conseiller à l’</a:t>
            </a:r>
            <a:r>
              <a:rPr lang="fr-FR" sz="2800" dirty="0" err="1"/>
              <a:t>Eurométropole</a:t>
            </a:r>
            <a:r>
              <a:rPr lang="fr-FR" sz="2800" dirty="0"/>
              <a:t> de Strasbourg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</a:t>
            </a:r>
            <a:r>
              <a:rPr lang="fr-FR" sz="2800"/>
              <a:t>Célia BLAUEL, </a:t>
            </a:r>
            <a:r>
              <a:rPr lang="fr-FR" sz="2800" dirty="0"/>
              <a:t>Adjointe à la Maire de Paris en charge de la Seine, de la Prospective Paris 2030 et de la Résilience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48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TABLE RONDE – 3 TEMPS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720073" cy="4023360"/>
          </a:xfrm>
        </p:spPr>
        <p:txBody>
          <a:bodyPr/>
          <a:lstStyle/>
          <a:p>
            <a:r>
              <a:rPr lang="en-GB" sz="3600" b="1" dirty="0"/>
              <a:t>1</a:t>
            </a:r>
            <a:r>
              <a:rPr lang="en-GB" sz="2800" dirty="0"/>
              <a:t>- Prospective - Vision (animation : Sylvie / Energy Cities)</a:t>
            </a:r>
          </a:p>
          <a:p>
            <a:endParaRPr lang="en-GB" sz="2800" dirty="0"/>
          </a:p>
          <a:p>
            <a:r>
              <a:rPr lang="en-GB" sz="2800" b="1" dirty="0"/>
              <a:t>2</a:t>
            </a:r>
            <a:r>
              <a:rPr lang="en-GB" sz="2800" dirty="0"/>
              <a:t>- </a:t>
            </a:r>
            <a:r>
              <a:rPr lang="en-GB" sz="2800" dirty="0" err="1"/>
              <a:t>Coopération</a:t>
            </a:r>
            <a:r>
              <a:rPr lang="en-GB" sz="2800" dirty="0"/>
              <a:t> au sein de la </a:t>
            </a:r>
            <a:r>
              <a:rPr lang="en-GB" sz="2800" dirty="0" err="1"/>
              <a:t>collectivité</a:t>
            </a:r>
            <a:r>
              <a:rPr lang="en-GB" sz="2800" dirty="0"/>
              <a:t> et entre </a:t>
            </a:r>
            <a:r>
              <a:rPr lang="en-GB" sz="2800" dirty="0" err="1"/>
              <a:t>territoires</a:t>
            </a:r>
            <a:r>
              <a:rPr lang="en-GB" sz="2800" dirty="0"/>
              <a:t> (animation : Alexis / CLER)</a:t>
            </a:r>
          </a:p>
          <a:p>
            <a:endParaRPr lang="en-GB" sz="2800" dirty="0"/>
          </a:p>
          <a:p>
            <a:r>
              <a:rPr lang="en-GB" sz="2800" b="1" dirty="0"/>
              <a:t>3</a:t>
            </a:r>
            <a:r>
              <a:rPr lang="en-GB" sz="2800" dirty="0"/>
              <a:t>- Participation </a:t>
            </a:r>
            <a:r>
              <a:rPr lang="en-GB" sz="2800" dirty="0" err="1"/>
              <a:t>citoyenne</a:t>
            </a:r>
            <a:r>
              <a:rPr lang="en-GB" sz="2800" dirty="0"/>
              <a:t> et mobilisation des </a:t>
            </a:r>
            <a:r>
              <a:rPr lang="en-GB" sz="2800" dirty="0" err="1"/>
              <a:t>autres</a:t>
            </a:r>
            <a:r>
              <a:rPr lang="en-GB" sz="2800" dirty="0"/>
              <a:t> </a:t>
            </a:r>
            <a:r>
              <a:rPr lang="en-GB" sz="2800" dirty="0" err="1"/>
              <a:t>acteurs</a:t>
            </a:r>
            <a:r>
              <a:rPr lang="en-GB" sz="2800" dirty="0"/>
              <a:t> (animation : </a:t>
            </a:r>
            <a:r>
              <a:rPr lang="en-GB" sz="2800" dirty="0" err="1"/>
              <a:t>Zoé</a:t>
            </a:r>
            <a:r>
              <a:rPr lang="en-GB" sz="2800" dirty="0"/>
              <a:t> / </a:t>
            </a:r>
            <a:r>
              <a:rPr lang="en-GB" sz="2800" dirty="0" err="1"/>
              <a:t>Réseau</a:t>
            </a:r>
            <a:r>
              <a:rPr lang="en-GB" sz="2800" dirty="0"/>
              <a:t> Action </a:t>
            </a:r>
            <a:r>
              <a:rPr lang="en-GB" sz="2800" dirty="0" err="1"/>
              <a:t>Climat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03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RESSOURCES – VERS DES VILLES 100% ENR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720073" cy="402336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hlinkClick r:id="rId2"/>
            <a:extLst>
              <a:ext uri="{FF2B5EF4-FFF2-40B4-BE49-F238E27FC236}">
                <a16:creationId xmlns:a16="http://schemas.microsoft.com/office/drawing/2014/main" id="{1255AC60-31CE-2742-86CF-6734020E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16" y="2712642"/>
            <a:ext cx="6325051" cy="26733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484392D-D293-DA4D-9741-18D1F45F1C94}"/>
              </a:ext>
            </a:extLst>
          </p:cNvPr>
          <p:cNvSpPr txBox="1"/>
          <p:nvPr/>
        </p:nvSpPr>
        <p:spPr>
          <a:xfrm>
            <a:off x="2751215" y="5587198"/>
            <a:ext cx="632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Publication RAC, CLER et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Cities</a:t>
            </a:r>
            <a:r>
              <a:rPr lang="fr-FR" dirty="0"/>
              <a:t> (2016)</a:t>
            </a:r>
          </a:p>
          <a:p>
            <a:pPr algn="ctr"/>
            <a:r>
              <a:rPr lang="fr-FR" i="1" dirty="0"/>
              <a:t>Cliquer sur l’image pour accéder à la publication</a:t>
            </a:r>
          </a:p>
        </p:txBody>
      </p:sp>
    </p:spTree>
    <p:extLst>
      <p:ext uri="{BB962C8B-B14F-4D97-AF65-F5344CB8AC3E}">
        <p14:creationId xmlns:p14="http://schemas.microsoft.com/office/powerpoint/2010/main" val="35955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RESSOURCES – guides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720073" cy="402336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45" y="2666588"/>
            <a:ext cx="2578291" cy="3642772"/>
          </a:xfrm>
          <a:prstGeom prst="rect">
            <a:avLst/>
          </a:prstGeom>
        </p:spPr>
      </p:pic>
      <p:pic>
        <p:nvPicPr>
          <p:cNvPr id="4" name="Imag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390" y="2666588"/>
            <a:ext cx="2701248" cy="3727304"/>
          </a:xfrm>
          <a:prstGeom prst="rect">
            <a:avLst/>
          </a:prstGeom>
        </p:spPr>
      </p:pic>
      <p:pic>
        <p:nvPicPr>
          <p:cNvPr id="6" name="Imag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301" y="2666588"/>
            <a:ext cx="2572897" cy="36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RESSOURCES SUR LE 100% ENR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Analyse et vidéo 100% </a:t>
            </a:r>
            <a:r>
              <a:rPr lang="fr-FR" dirty="0" err="1"/>
              <a:t>EnR</a:t>
            </a:r>
            <a:r>
              <a:rPr lang="fr-FR" dirty="0"/>
              <a:t> pour l’électricité en 2050 (</a:t>
            </a:r>
            <a:r>
              <a:rPr lang="fr-FR" dirty="0">
                <a:hlinkClick r:id="rId2"/>
              </a:rPr>
              <a:t>site du Réseau Action Climat</a:t>
            </a:r>
            <a:r>
              <a:rPr lang="fr-F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Site </a:t>
            </a:r>
            <a:r>
              <a:rPr lang="fr-FR" dirty="0">
                <a:hlinkClick r:id="rId3"/>
              </a:rPr>
              <a:t>Décrypter l’énergie</a:t>
            </a:r>
            <a:r>
              <a:rPr lang="fr-FR" dirty="0"/>
              <a:t> animé par </a:t>
            </a:r>
            <a:r>
              <a:rPr lang="fr-FR" dirty="0" err="1"/>
              <a:t>négaWatt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Etude </a:t>
            </a:r>
            <a:r>
              <a:rPr lang="fr-FR" dirty="0" err="1"/>
              <a:t>Ademe</a:t>
            </a:r>
            <a:r>
              <a:rPr lang="fr-FR"/>
              <a:t> </a:t>
            </a:r>
            <a:r>
              <a:rPr lang="fr-FR" u="sng">
                <a:hlinkClick r:id="rId4"/>
              </a:rPr>
              <a:t>“Vers un mix 100% gaz renouvelable en 2050 ?”</a:t>
            </a:r>
            <a:r>
              <a:rPr lang="fr-FR"/>
              <a:t> (2018)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0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céan 16 x 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43_TF02895256.potx" id="{01E95750-DB25-45B8-934E-79D6456FAEFD}" vid="{FBB5DAB9-F943-4C0E-96CA-1B1FAFEC8D79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25759</TotalTime>
  <Words>423</Words>
  <Application>Microsoft Macintosh PowerPoint</Application>
  <PresentationFormat>Grand écran</PresentationFormat>
  <Paragraphs>37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Tw Cen MT</vt:lpstr>
      <vt:lpstr>Tw Cen MT Condensed</vt:lpstr>
      <vt:lpstr>Wingdings 3</vt:lpstr>
      <vt:lpstr>Océan 16 x 9</vt:lpstr>
      <vt:lpstr>Intégral</vt:lpstr>
      <vt:lpstr>Conception personnalisée</vt:lpstr>
      <vt:lpstr>    WEBINAIRE - Villes 100% ENR :  5 ans après l’accord de Paris, promesse tenue ?     </vt:lpstr>
      <vt:lpstr>QUELQUES MODALITÉS PRATIQUES  </vt:lpstr>
      <vt:lpstr>Barcelone, Francfort,  Frederikshavn, Genève Malmö,  Grenoble, bayonNe, lyon , Saint-Étienne, Nantes, Lorient, brest, Bordeaux, RENNES,   Occitanie, ILE-DE-France, AURA,  ETC.</vt:lpstr>
      <vt:lpstr>Recommandations – 5 directions</vt:lpstr>
      <vt:lpstr>TABLE RONDE – NOS 4 INTERVENANT·ES</vt:lpstr>
      <vt:lpstr>TABLE RONDE – 3 TEMPS</vt:lpstr>
      <vt:lpstr>RESSOURCES – VERS DES VILLES 100% ENR</vt:lpstr>
      <vt:lpstr>RESSOURCES – guides </vt:lpstr>
      <vt:lpstr>RESSOURCES SUR LE 100% ENR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Whats’eup  energy cities may 2018</dc:title>
  <dc:creator>Claire Roumet</dc:creator>
  <cp:lastModifiedBy>Alexis Monteil</cp:lastModifiedBy>
  <cp:revision>253</cp:revision>
  <cp:lastPrinted>2019-05-17T15:41:38Z</cp:lastPrinted>
  <dcterms:created xsi:type="dcterms:W3CDTF">2018-05-14T10:21:07Z</dcterms:created>
  <dcterms:modified xsi:type="dcterms:W3CDTF">2021-04-12T07:51:03Z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